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4" r:id="rId1"/>
  </p:sldMasterIdLst>
  <p:notesMasterIdLst>
    <p:notesMasterId r:id="rId17"/>
  </p:notesMasterIdLst>
  <p:sldIdLst>
    <p:sldId id="297" r:id="rId2"/>
    <p:sldId id="300" r:id="rId3"/>
    <p:sldId id="290" r:id="rId4"/>
    <p:sldId id="293" r:id="rId5"/>
    <p:sldId id="294" r:id="rId6"/>
    <p:sldId id="292" r:id="rId7"/>
    <p:sldId id="295" r:id="rId8"/>
    <p:sldId id="296" r:id="rId9"/>
    <p:sldId id="259" r:id="rId10"/>
    <p:sldId id="270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6600"/>
    <a:srgbClr val="FFFFCC"/>
    <a:srgbClr val="CCFF66"/>
    <a:srgbClr val="1D2EA9"/>
    <a:srgbClr val="2211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38" autoAdjust="0"/>
    <p:restoredTop sz="94660" autoAdjust="0"/>
  </p:normalViewPr>
  <p:slideViewPr>
    <p:cSldViewPr>
      <p:cViewPr varScale="1">
        <p:scale>
          <a:sx n="72" d="100"/>
          <a:sy n="72" d="100"/>
        </p:scale>
        <p:origin x="-13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302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E120AA3-37CD-4FF1-A233-B585E7B9CB02}" type="datetimeFigureOut">
              <a:rPr lang="it-IT"/>
              <a:pPr>
                <a:defRPr/>
              </a:pPr>
              <a:t>09/03/2016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020470E-2D3B-4995-88D4-B4B1CF6A8F4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79508-C40E-44F3-A383-35E3D9E467F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05649-5573-4FD2-9E77-6479C619AB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5DB94-9688-44BB-B2BC-4D849BD2F2F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87BA0-8ED4-48F4-8F6B-1E7D4876CD0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B3471-AB21-40C7-860C-E28CA01908E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089ED-6A5B-4851-9E84-858690DB917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8C535-3889-4DA8-BC3E-9CBD8B49896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313AF-596F-4B9B-A79B-9E9F934A06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E3C89-D52D-4CD4-BA72-1676AFF71BE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E2A52-9DFB-47CC-A89B-EB38A10673C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22/02/2016</a:t>
            </a: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Ilaria Pecorini - Caterina Raffa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D633D-AA5F-4A83-BE61-CDF3C4ACB1C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5162E3-1D7E-4D4D-BC21-85A30F39597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4" r:id="rId2"/>
    <p:sldLayoutId id="2147483883" r:id="rId3"/>
    <p:sldLayoutId id="2147483882" r:id="rId4"/>
    <p:sldLayoutId id="2147483881" r:id="rId5"/>
    <p:sldLayoutId id="2147483880" r:id="rId6"/>
    <p:sldLayoutId id="2147483879" r:id="rId7"/>
    <p:sldLayoutId id="2147483878" r:id="rId8"/>
    <p:sldLayoutId id="2147483877" r:id="rId9"/>
    <p:sldLayoutId id="2147483876" r:id="rId10"/>
    <p:sldLayoutId id="2147483875" r:id="rId11"/>
  </p:sldLayoutIdLst>
  <p:hf sldNum="0" hdr="0"/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0825" y="328613"/>
            <a:ext cx="2520950" cy="1873250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it-IT" dirty="0" smtClean="0">
                <a:latin typeface="Berlin Sans FB Demi" panose="020E0802020502020306" pitchFamily="34" charset="0"/>
              </a:rPr>
              <a:t>La Costituzione è come un ombrello…</a:t>
            </a:r>
            <a:endParaRPr lang="it-IT" dirty="0">
              <a:latin typeface="Berlin Sans FB Demi" panose="020E0802020502020306" pitchFamily="34" charset="0"/>
            </a:endParaRPr>
          </a:p>
        </p:txBody>
      </p:sp>
      <p:pic>
        <p:nvPicPr>
          <p:cNvPr id="563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00113" y="3573463"/>
            <a:ext cx="5327650" cy="3190875"/>
          </a:xfrm>
          <a:ln w="41275">
            <a:solidFill>
              <a:srgbClr val="FF6600"/>
            </a:solidFill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0023" y="548680"/>
            <a:ext cx="5347031" cy="33057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18341" y="2018019"/>
            <a:ext cx="1216228" cy="22334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23564" y="4077072"/>
            <a:ext cx="1224135" cy="20162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42380" y="3649494"/>
            <a:ext cx="1296144" cy="28972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Segnaposto data 6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195513" y="188913"/>
            <a:ext cx="4094162" cy="655637"/>
          </a:xfrm>
        </p:spPr>
        <p:txBody>
          <a:bodyPr/>
          <a:lstStyle/>
          <a:p>
            <a:r>
              <a:rPr lang="it-IT" sz="3600" smtClean="0">
                <a:solidFill>
                  <a:schemeClr val="accent1"/>
                </a:solidFill>
                <a:latin typeface="Berlin Sans FB Demi" pitchFamily="34" charset="0"/>
              </a:rPr>
              <a:t>La Costituzione è…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" y="1093193"/>
            <a:ext cx="7307756" cy="5628283"/>
          </a:xfrm>
          <a:gradFill flip="none" rotWithShape="1">
            <a:gsLst>
              <a:gs pos="0">
                <a:srgbClr val="FFFFCC"/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444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124161" y="798854"/>
            <a:ext cx="3168352" cy="1325563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it-IT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DIRITTI </a:t>
            </a:r>
            <a:br>
              <a:rPr lang="it-IT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it-IT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</a:t>
            </a:r>
            <a:br>
              <a:rPr lang="it-IT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it-IT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DOVERI</a:t>
            </a:r>
            <a:endParaRPr lang="it-IT" sz="5400" dirty="0"/>
          </a:p>
        </p:txBody>
      </p:sp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2852738"/>
            <a:ext cx="6837362" cy="35496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548680"/>
            <a:ext cx="3672408" cy="19639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22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7886700" cy="3859213"/>
          </a:xfrm>
          <a:ln w="412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084431"/>
            <a:ext cx="4824536" cy="23323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ttangolo 2"/>
          <p:cNvSpPr>
            <a:spLocks noChangeArrowheads="1"/>
          </p:cNvSpPr>
          <p:nvPr/>
        </p:nvSpPr>
        <p:spPr bwMode="auto">
          <a:xfrm>
            <a:off x="179388" y="4133850"/>
            <a:ext cx="3384550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002060"/>
                </a:solidFill>
                <a:latin typeface="Verdana" pitchFamily="34" charset="0"/>
              </a:rPr>
              <a:t>Tutti i cittadini hanno pari dignità sociale e sono eguali davanti alla legge, senza distinzione di sesso  di razza, di lingua, di religione, di opinioni politiche, di condizioni personali e sociali.</a:t>
            </a:r>
          </a:p>
          <a:p>
            <a:endParaRPr lang="it-IT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4" name="Segnaposto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32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850" y="3500438"/>
            <a:ext cx="4206875" cy="2747962"/>
          </a:xfrm>
          <a:ln w="412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476250"/>
            <a:ext cx="6575425" cy="3876675"/>
          </a:xfrm>
          <a:prstGeom prst="rect">
            <a:avLst/>
          </a:prstGeom>
          <a:noFill/>
          <a:ln w="412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509120"/>
            <a:ext cx="3559390" cy="18448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1801813"/>
            <a:ext cx="4267200" cy="2101850"/>
          </a:xfrm>
          <a:prstGeom prst="rect">
            <a:avLst/>
          </a:prstGeom>
          <a:noFill/>
          <a:ln w="412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it-IT" dirty="0" smtClean="0">
                <a:solidFill>
                  <a:schemeClr val="accent2">
                    <a:lumMod val="75000"/>
                  </a:schemeClr>
                </a:solidFill>
                <a:latin typeface="Berlin Sans FB Demi" panose="020E0802020502020306" pitchFamily="34" charset="0"/>
              </a:rPr>
              <a:t>Articolo 11 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sz="6000" b="1" dirty="0" smtClean="0">
                <a:solidFill>
                  <a:schemeClr val="accent2">
                    <a:lumMod val="75000"/>
                  </a:schemeClr>
                </a:solidFill>
                <a:latin typeface="Berlin Sans FB Demi" panose="020E0802020502020306" pitchFamily="34" charset="0"/>
              </a:rPr>
              <a:t>L’Italia ripudia la guerra…</a:t>
            </a:r>
            <a:endParaRPr lang="it-IT" sz="6000" b="1" dirty="0">
              <a:solidFill>
                <a:schemeClr val="accent2">
                  <a:lumMod val="75000"/>
                </a:schemeClr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512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371" y="2060848"/>
            <a:ext cx="6514018" cy="3111489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6559" y="4005064"/>
            <a:ext cx="5051367" cy="24391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39725" y="219075"/>
            <a:ext cx="5745163" cy="13255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6000" dirty="0" smtClean="0">
                <a:solidFill>
                  <a:schemeClr val="accent2">
                    <a:lumMod val="75000"/>
                  </a:schemeClr>
                </a:solidFill>
                <a:latin typeface="Berlin Sans FB Demi" panose="020E0802020502020306" pitchFamily="34" charset="0"/>
              </a:rPr>
              <a:t>Parole di pace…</a:t>
            </a:r>
            <a:endParaRPr lang="it-IT" sz="6000" dirty="0">
              <a:solidFill>
                <a:schemeClr val="accent2">
                  <a:lumMod val="75000"/>
                </a:schemeClr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542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717032"/>
            <a:ext cx="4644452" cy="2242287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4652963"/>
            <a:ext cx="3455988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1628775"/>
            <a:ext cx="2509837" cy="1341438"/>
          </a:xfrm>
          <a:prstGeom prst="rect">
            <a:avLst/>
          </a:prstGeom>
          <a:noFill/>
          <a:ln w="412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0485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1268413"/>
            <a:ext cx="3562350" cy="2598737"/>
          </a:xfrm>
          <a:prstGeom prst="rect">
            <a:avLst/>
          </a:prstGeom>
          <a:noFill/>
          <a:ln w="412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52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8913"/>
            <a:ext cx="7886700" cy="3819525"/>
          </a:xfrm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4040188"/>
            <a:ext cx="2641600" cy="2493962"/>
          </a:xfrm>
          <a:prstGeom prst="rect">
            <a:avLst/>
          </a:prstGeom>
          <a:noFill/>
          <a:ln w="412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5048250"/>
            <a:ext cx="3255962" cy="1539875"/>
          </a:xfrm>
          <a:prstGeom prst="rect">
            <a:avLst/>
          </a:prstGeom>
          <a:noFill/>
          <a:ln w="412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3501008"/>
            <a:ext cx="2657205" cy="16958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107950"/>
            <a:ext cx="7886700" cy="1325563"/>
          </a:xfrm>
          <a:ln w="44450">
            <a:solidFill>
              <a:srgbClr val="FFFFFF"/>
            </a:solidFill>
          </a:ln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it-IT" sz="60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Il trenino della legalità</a:t>
            </a:r>
            <a:r>
              <a:rPr lang="it-IT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/>
            </a:r>
            <a:br>
              <a:rPr lang="it-IT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</a:br>
            <a:r>
              <a:rPr lang="it-IT" sz="22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(classi prime)</a:t>
            </a:r>
            <a:endParaRPr lang="it-IT" sz="2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57300" y="2319338"/>
            <a:ext cx="6629400" cy="3362325"/>
          </a:xfr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1433513"/>
            <a:ext cx="8905875" cy="444375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543800" cy="68738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4000" dirty="0" smtClean="0">
                <a:solidFill>
                  <a:schemeClr val="accent2">
                    <a:lumMod val="75000"/>
                  </a:schemeClr>
                </a:solidFill>
                <a:latin typeface="Berlin Sans FB Demi" panose="020E0802020502020306" pitchFamily="34" charset="0"/>
              </a:rPr>
              <a:t>Il castello della felicità</a:t>
            </a:r>
            <a:endParaRPr lang="it-IT" sz="4000" dirty="0">
              <a:solidFill>
                <a:schemeClr val="accent2">
                  <a:lumMod val="75000"/>
                </a:schemeClr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23554" name="Segnaposto contenut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5600" y="1052513"/>
            <a:ext cx="6953250" cy="4635500"/>
          </a:xfrm>
          <a:ln w="508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3862388"/>
            <a:ext cx="4752975" cy="25050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6600" smtClean="0">
                <a:solidFill>
                  <a:srgbClr val="00B050"/>
                </a:solidFill>
                <a:latin typeface="Berlin Sans FB Demi" pitchFamily="34" charset="0"/>
              </a:rPr>
              <a:t>Parole per riflettere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850" y="1484313"/>
            <a:ext cx="3455988" cy="2011362"/>
          </a:xfr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4437063"/>
            <a:ext cx="2952750" cy="197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1412875"/>
            <a:ext cx="3505200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3716338"/>
            <a:ext cx="3370263" cy="208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92950" y="4005263"/>
            <a:ext cx="155257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57675" y="1327150"/>
            <a:ext cx="4022725" cy="5054600"/>
          </a:xfrm>
        </p:spPr>
      </p:pic>
      <p:sp>
        <p:nvSpPr>
          <p:cNvPr id="8" name="Esplosione 2 7"/>
          <p:cNvSpPr/>
          <p:nvPr/>
        </p:nvSpPr>
        <p:spPr>
          <a:xfrm>
            <a:off x="-39688" y="2133600"/>
            <a:ext cx="4756151" cy="4368800"/>
          </a:xfrm>
          <a:prstGeom prst="irregularSeal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58813" y="238125"/>
            <a:ext cx="5761037" cy="13255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6000" dirty="0" smtClean="0">
                <a:solidFill>
                  <a:schemeClr val="accent1">
                    <a:lumMod val="75000"/>
                  </a:schemeClr>
                </a:solidFill>
                <a:latin typeface="Berlin Sans FB Demi" panose="020E0802020502020306" pitchFamily="34" charset="0"/>
              </a:rPr>
              <a:t>Modi di dire …</a:t>
            </a:r>
            <a:endParaRPr lang="it-IT" sz="6000" dirty="0">
              <a:solidFill>
                <a:schemeClr val="accent1">
                  <a:lumMod val="75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692886" y="1541408"/>
            <a:ext cx="3189918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6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metafore</a:t>
            </a:r>
            <a:endParaRPr lang="it-IT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92D05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5605" name="Rettangolo 3"/>
          <p:cNvSpPr>
            <a:spLocks noChangeArrowheads="1"/>
          </p:cNvSpPr>
          <p:nvPr/>
        </p:nvSpPr>
        <p:spPr bwMode="auto">
          <a:xfrm>
            <a:off x="827088" y="3665538"/>
            <a:ext cx="253206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200">
                <a:solidFill>
                  <a:srgbClr val="000000"/>
                </a:solidFill>
                <a:latin typeface="Berlin Sans FB Demi" pitchFamily="34" charset="0"/>
              </a:rPr>
              <a:t>Il bullo è un pallone gonfiato</a:t>
            </a:r>
          </a:p>
        </p:txBody>
      </p:sp>
      <p:sp>
        <p:nvSpPr>
          <p:cNvPr id="6" name="Segnaposto data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olo 1"/>
          <p:cNvSpPr>
            <a:spLocks noGrp="1"/>
          </p:cNvSpPr>
          <p:nvPr>
            <p:ph type="title"/>
          </p:nvPr>
        </p:nvSpPr>
        <p:spPr>
          <a:xfrm>
            <a:off x="1763713" y="188913"/>
            <a:ext cx="5888037" cy="1325562"/>
          </a:xfrm>
        </p:spPr>
        <p:txBody>
          <a:bodyPr/>
          <a:lstStyle/>
          <a:p>
            <a:r>
              <a:rPr lang="it-IT" sz="5400" smtClean="0">
                <a:solidFill>
                  <a:schemeClr val="accent1"/>
                </a:solidFill>
                <a:latin typeface="Berlin Sans FB Demi" pitchFamily="34" charset="0"/>
              </a:rPr>
              <a:t>Parole simbolo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55776" y="1394454"/>
            <a:ext cx="4680520" cy="5122004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olo 1"/>
          <p:cNvSpPr>
            <a:spLocks noGrp="1"/>
          </p:cNvSpPr>
          <p:nvPr>
            <p:ph type="title"/>
          </p:nvPr>
        </p:nvSpPr>
        <p:spPr>
          <a:xfrm>
            <a:off x="2339975" y="981075"/>
            <a:ext cx="3871913" cy="1079500"/>
          </a:xfrm>
        </p:spPr>
        <p:txBody>
          <a:bodyPr/>
          <a:lstStyle/>
          <a:p>
            <a:r>
              <a:rPr lang="it-IT" sz="6600" smtClean="0">
                <a:solidFill>
                  <a:schemeClr val="accent1"/>
                </a:solidFill>
                <a:latin typeface="Berlin Sans FB Demi" pitchFamily="34" charset="0"/>
              </a:rPr>
              <a:t>Paragoni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70726" y="2107061"/>
            <a:ext cx="6009393" cy="3032604"/>
          </a:xfr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itolo 1"/>
          <p:cNvSpPr txBox="1">
            <a:spLocks/>
          </p:cNvSpPr>
          <p:nvPr/>
        </p:nvSpPr>
        <p:spPr>
          <a:xfrm>
            <a:off x="2216150" y="430213"/>
            <a:ext cx="4948238" cy="822325"/>
          </a:xfrm>
          <a:prstGeom prst="rect">
            <a:avLst/>
          </a:prstGeom>
        </p:spPr>
        <p:txBody>
          <a:bodyPr anchor="ctr"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it-IT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</a:rPr>
              <a:t>Creare con le parole…</a:t>
            </a:r>
            <a:br>
              <a:rPr lang="it-IT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</a:rPr>
            </a:br>
            <a:endParaRPr lang="it-IT" sz="36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1154113" y="5445125"/>
            <a:ext cx="6946900" cy="976313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it-IT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</a:rPr>
              <a:t>La libertà è come un palloncino</a:t>
            </a:r>
            <a:endParaRPr lang="it-IT" sz="66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  <p:pic>
        <p:nvPicPr>
          <p:cNvPr id="2050" name="Picture 2" descr="http://www.salernomagazine.it/public/uploads/2011/05/palloncino-ross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l="31741"/>
          <a:stretch/>
        </p:blipFill>
        <p:spPr bwMode="auto">
          <a:xfrm>
            <a:off x="6876256" y="2996952"/>
            <a:ext cx="1884121" cy="27602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4664075" cy="13255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4800" b="1" dirty="0" smtClean="0">
                <a:solidFill>
                  <a:schemeClr val="accent4"/>
                </a:solidFill>
                <a:latin typeface="Berlin Sans FB Demi" panose="020E0802020502020306" pitchFamily="34" charset="0"/>
              </a:rPr>
              <a:t>La metodologia</a:t>
            </a:r>
            <a:endParaRPr lang="it-IT" sz="4800" b="1" dirty="0">
              <a:solidFill>
                <a:schemeClr val="accent4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916113"/>
            <a:ext cx="5640388" cy="4211637"/>
          </a:xfrm>
        </p:spPr>
      </p:pic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22/02/2016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Ilaria Pecorini - Caterina Raffa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Bl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4238</TotalTime>
  <Words>161</Words>
  <Application>Microsoft Office PowerPoint</Application>
  <PresentationFormat>Presentazione su schermo (4:3)</PresentationFormat>
  <Paragraphs>45</Paragraphs>
  <Slides>15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Modello struttura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1" baseType="lpstr">
      <vt:lpstr>Calibri</vt:lpstr>
      <vt:lpstr>Arial</vt:lpstr>
      <vt:lpstr>Calibri Light</vt:lpstr>
      <vt:lpstr>Berlin Sans FB Demi</vt:lpstr>
      <vt:lpstr>Verdana</vt:lpstr>
      <vt:lpstr>Tema di Office</vt:lpstr>
      <vt:lpstr>La Costituzione è come un ombrello…</vt:lpstr>
      <vt:lpstr>La Costituzione è…</vt:lpstr>
      <vt:lpstr>Diapositiva 3</vt:lpstr>
      <vt:lpstr>Diapositiva 4</vt:lpstr>
      <vt:lpstr>Diapositiva 5</vt:lpstr>
      <vt:lpstr>Articolo 11  L’Italia ripudia la guerra…</vt:lpstr>
      <vt:lpstr>Parole di pace…</vt:lpstr>
      <vt:lpstr>Diapositiva 8</vt:lpstr>
      <vt:lpstr>Il trenino della legalità (classi prime)</vt:lpstr>
      <vt:lpstr>Il castello della felicità</vt:lpstr>
      <vt:lpstr>Parole per riflettere</vt:lpstr>
      <vt:lpstr>Modi di dire …</vt:lpstr>
      <vt:lpstr>Parole simbolo</vt:lpstr>
      <vt:lpstr>Paragoni</vt:lpstr>
      <vt:lpstr>La metodologia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Accademia della Crusca MIUR    CORSO PER INSEGNANTI     2015-2016</dc:title>
  <dc:creator>pecorini</dc:creator>
  <cp:lastModifiedBy>Valeria Saura</cp:lastModifiedBy>
  <cp:revision>139</cp:revision>
  <dcterms:created xsi:type="dcterms:W3CDTF">2015-09-24T11:46:39Z</dcterms:created>
  <dcterms:modified xsi:type="dcterms:W3CDTF">2016-03-09T10:28:30Z</dcterms:modified>
</cp:coreProperties>
</file>