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-13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497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1">
            <a:noAutofit/>
          </a:bodyPr>
          <a:lstStyle>
            <a:lvl1pPr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 sz="1400">
                <a:solidFill>
                  <a:srgbClr val="FFFFFF"/>
                </a:solidFill>
                <a:latin typeface="Calibri" pitchFamily="34"/>
                <a:ea typeface="Microsoft YaHei" pitchFamily="2"/>
                <a:cs typeface="Microsoft YaHei" pitchFamily="2"/>
              </a:defRPr>
            </a:lvl1pPr>
          </a:lstStyle>
          <a:p>
            <a:pPr>
              <a:defRPr sz="1400"/>
            </a:pPr>
            <a:endParaRPr lang="it-IT"/>
          </a:p>
        </p:txBody>
      </p:sp>
      <p:sp>
        <p:nvSpPr>
          <p:cNvPr id="3" name="Segnaposto data 2"/>
          <p:cNvSpPr txBox="1">
            <a:spLocks noGrp="1"/>
          </p:cNvSpPr>
          <p:nvPr>
            <p:ph type="dt" sz="quarter" idx="1"/>
          </p:nvPr>
        </p:nvSpPr>
        <p:spPr>
          <a:xfrm>
            <a:off x="3881438" y="0"/>
            <a:ext cx="297656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1">
            <a:no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 sz="1400">
                <a:solidFill>
                  <a:srgbClr val="FFFFFF"/>
                </a:solidFill>
                <a:latin typeface="Calibri" pitchFamily="34"/>
                <a:ea typeface="Microsoft YaHei" pitchFamily="2"/>
                <a:cs typeface="Microsoft YaHei" pitchFamily="2"/>
              </a:defRPr>
            </a:lvl1pPr>
          </a:lstStyle>
          <a:p>
            <a:pPr>
              <a:defRPr sz="1400"/>
            </a:pPr>
            <a:endParaRPr lang="it-IT"/>
          </a:p>
        </p:txBody>
      </p:sp>
      <p:sp>
        <p:nvSpPr>
          <p:cNvPr id="4" name="Segnaposto piè di pagina 3"/>
          <p:cNvSpPr txBox="1">
            <a:spLocks noGrp="1"/>
          </p:cNvSpPr>
          <p:nvPr>
            <p:ph type="ftr" sz="quarter" idx="2"/>
          </p:nvPr>
        </p:nvSpPr>
        <p:spPr>
          <a:xfrm>
            <a:off x="0" y="8686800"/>
            <a:ext cx="297497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1">
            <a:noAutofit/>
          </a:bodyPr>
          <a:lstStyle>
            <a:lvl1pPr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 sz="1400">
                <a:solidFill>
                  <a:srgbClr val="FFFFFF"/>
                </a:solidFill>
                <a:latin typeface="Calibri" pitchFamily="34"/>
                <a:ea typeface="Microsoft YaHei" pitchFamily="2"/>
                <a:cs typeface="Microsoft YaHei" pitchFamily="2"/>
              </a:defRPr>
            </a:lvl1pPr>
          </a:lstStyle>
          <a:p>
            <a:pPr>
              <a:defRPr sz="1400"/>
            </a:pPr>
            <a:endParaRPr lang="it-IT"/>
          </a:p>
        </p:txBody>
      </p:sp>
      <p:sp>
        <p:nvSpPr>
          <p:cNvPr id="5" name="Segnaposto numero diapositiva 4"/>
          <p:cNvSpPr txBox="1">
            <a:spLocks noGrp="1"/>
          </p:cNvSpPr>
          <p:nvPr>
            <p:ph type="sldNum" sz="quarter" idx="3"/>
          </p:nvPr>
        </p:nvSpPr>
        <p:spPr>
          <a:xfrm>
            <a:off x="3881438" y="8686800"/>
            <a:ext cx="297656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1">
            <a:no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 sz="1400">
                <a:latin typeface="+mn-lt"/>
                <a:cs typeface="+mn-cs"/>
              </a:defRPr>
            </a:lvl1pPr>
          </a:lstStyle>
          <a:p>
            <a:pPr>
              <a:defRPr sz="1400"/>
            </a:pPr>
            <a:fld id="{9232D2EC-5F0D-4A72-A703-C5D6CC5B4A2C}" type="slidenum">
              <a:rPr/>
              <a:pPr>
                <a:defRPr sz="1400"/>
              </a:pPr>
              <a:t>‹N›</a:t>
            </a:fld>
            <a:endParaRPr lang="it-IT">
              <a:solidFill>
                <a:srgbClr val="FFFFFF"/>
              </a:solidFill>
              <a:ea typeface="Microsoft YaHei" pitchFamily="2"/>
              <a:cs typeface="Microsoft YaHei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>
            <a:spLocks noMove="1" noResize="1"/>
          </p:cNvSpPr>
          <p:nvPr/>
        </p:nvSpPr>
        <p:spPr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wrap="none" lIns="90000" tIns="45000" rIns="90000" bIns="45000" anchor="ctr" anchorCtr="1"/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endParaRPr lang="it-IT">
              <a:solidFill>
                <a:srgbClr val="FFFFFF"/>
              </a:solidFill>
              <a:latin typeface="Calibri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13315" name="Segnaposto immagine diapositiva 2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13316" name="Segnaposto note 3"/>
          <p:cNvSpPr txBox="1">
            <a:spLocks noGrp="1"/>
          </p:cNvSpPr>
          <p:nvPr>
            <p:ph type="body" sz="quarter" idx="3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it-IT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ts val="450"/>
      </a:spcBef>
      <a:spcAft>
        <a:spcPct val="0"/>
      </a:spcAft>
      <a:tabLst>
        <a:tab pos="0" algn="l"/>
        <a:tab pos="447675" algn="l"/>
        <a:tab pos="896938" algn="l"/>
        <a:tab pos="1346200" algn="l"/>
        <a:tab pos="1795463" algn="l"/>
        <a:tab pos="2244725" algn="l"/>
        <a:tab pos="2693988" algn="l"/>
        <a:tab pos="3143250" algn="l"/>
        <a:tab pos="3592513" algn="l"/>
        <a:tab pos="4041775" algn="l"/>
        <a:tab pos="4491038" algn="l"/>
        <a:tab pos="4940300" algn="l"/>
        <a:tab pos="5389563" algn="l"/>
        <a:tab pos="5838825" algn="l"/>
        <a:tab pos="6288088" algn="l"/>
        <a:tab pos="6737350" algn="l"/>
        <a:tab pos="7186613" algn="l"/>
        <a:tab pos="7635875" algn="l"/>
        <a:tab pos="8085138" algn="l"/>
        <a:tab pos="8534400" algn="l"/>
        <a:tab pos="8983663" algn="l"/>
      </a:tabLst>
      <a:defRPr lang="it-IT" sz="1200">
        <a:solidFill>
          <a:srgbClr val="000000"/>
        </a:solidFill>
        <a:latin typeface="Times New Roman" pitchFamily="18"/>
        <a:ea typeface="Microsoft YaHei" pitchFamily="2"/>
      </a:defRPr>
    </a:lvl1pPr>
    <a:lvl2pPr marL="742950" indent="-28575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2pPr>
    <a:lvl3pPr marL="11430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3pPr>
    <a:lvl4pPr marL="16002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4pPr>
    <a:lvl5pPr marL="20574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16386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18434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0482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2530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4578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6626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8674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0722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2770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4818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6866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8914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40962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43010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45058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47106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49154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51202" name="Segnaposto note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4114800"/>
          </a:xfrm>
          <a:ln/>
        </p:spPr>
        <p:txBody>
          <a:bodyPr anchor="ctr"/>
          <a:lstStyle/>
          <a:p>
            <a:pPr eaLnBrk="1"/>
            <a:endParaRPr smtClean="0">
              <a:latin typeface="Times New Roman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FFECC-E9BB-46B5-8555-87516F60A9A2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29575-45AD-4620-845D-B97DCF86A2BF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414E38-F504-4C54-A901-D56D31EA7F65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F121D-6D66-448A-9F3C-52EFB18470BC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69503-0963-4156-AA1C-CD8AB2423838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B5D35-8EEA-4AA5-809E-27900BD25016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6FB24-C03E-413C-BB80-A5C6A65B70FB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C5C72-98FD-4EF8-BAC4-732349ED6FDC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99335-9F23-4395-A65F-818A8F3AD4DA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51C12-DD87-4414-BE6B-218013857DA8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5813" cy="584993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49937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egnaposto numero diapositiva 5"/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5BF42-8D8B-425E-B170-58ED66B8625F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 txBox="1">
            <a:spLocks noGrp="1"/>
          </p:cNvSpPr>
          <p:nvPr>
            <p:ph type="title"/>
          </p:nvPr>
        </p:nvSpPr>
        <p:spPr bwMode="auto">
          <a:xfrm>
            <a:off x="457200" y="274638"/>
            <a:ext cx="8228013" cy="114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smtClean="0"/>
          </a:p>
        </p:txBody>
      </p:sp>
      <p:sp>
        <p:nvSpPr>
          <p:cNvPr id="1027" name="Segnaposto testo 2"/>
          <p:cNvSpPr txBox="1">
            <a:spLocks noGrp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2013" cy="3635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6800" rIns="90000" bIns="46800" anchor="ctr" anchorCtr="0" compatLnSpc="1">
            <a:noAutofit/>
          </a:bodyPr>
          <a:lstStyle>
            <a:lvl1pPr marL="0" marR="0" lvl="0" indent="0" algn="l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 lang="it-IT" sz="1800" b="0" i="0" u="none" strike="noStrike" baseline="0">
                <a:solidFill>
                  <a:srgbClr val="FFFFFF"/>
                </a:solidFill>
                <a:latin typeface="Calibri" pitchFamily="34"/>
                <a:ea typeface="Microsoft YaHei" pitchFamily="2"/>
                <a:cs typeface="Microsoft YaHei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Text Box 4"/>
          <p:cNvSpPr/>
          <p:nvPr/>
        </p:nvSpPr>
        <p:spPr>
          <a:xfrm>
            <a:off x="3124200" y="6356350"/>
            <a:ext cx="2895600" cy="3651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wrap="none" lIns="90000" tIns="46800" rIns="90000" bIns="468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endParaRPr lang="it-IT">
              <a:solidFill>
                <a:srgbClr val="FFFFFF"/>
              </a:solidFill>
              <a:latin typeface="Calibri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6" name="Segnaposto numero diapositiva 5"/>
          <p:cNvSpPr txBox="1"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6800" rIns="90000" bIns="46800" anchor="ctr" anchorCtr="0" compatLnSpc="1">
            <a:noAutofit/>
          </a:bodyPr>
          <a:lstStyle>
            <a:lvl1pPr marL="0" marR="0" lvl="0" indent="0" algn="l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 lang="it-IT" sz="1800" b="0" i="0" u="none" strike="noStrike" baseline="0">
                <a:solidFill>
                  <a:srgbClr val="FFFFFF"/>
                </a:solidFill>
                <a:latin typeface="Calibri" pitchFamily="34"/>
                <a:ea typeface="Microsoft YaHei" pitchFamily="2"/>
                <a:cs typeface="Microsoft YaHei" pitchFamily="2"/>
              </a:defRPr>
            </a:lvl1pPr>
          </a:lstStyle>
          <a:p>
            <a:pPr>
              <a:defRPr/>
            </a:pPr>
            <a:fld id="{4680860C-E44E-4559-B49E-CFAFF223C9BB}" type="slidenum">
              <a:rPr/>
              <a:pPr>
                <a:defRPr/>
              </a:pPr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tabLst>
          <a:tab pos="0" algn="l"/>
          <a:tab pos="447675" algn="l"/>
          <a:tab pos="896938" algn="l"/>
          <a:tab pos="1346200" algn="l"/>
          <a:tab pos="1795463" algn="l"/>
          <a:tab pos="2244725" algn="l"/>
          <a:tab pos="2693988" algn="l"/>
          <a:tab pos="3143250" algn="l"/>
          <a:tab pos="3592513" algn="l"/>
          <a:tab pos="4041775" algn="l"/>
          <a:tab pos="4491038" algn="l"/>
          <a:tab pos="4940300" algn="l"/>
          <a:tab pos="5389563" algn="l"/>
          <a:tab pos="5838825" algn="l"/>
          <a:tab pos="6288088" algn="l"/>
          <a:tab pos="6737350" algn="l"/>
          <a:tab pos="7186613" algn="l"/>
          <a:tab pos="7635875" algn="l"/>
          <a:tab pos="8085138" algn="l"/>
          <a:tab pos="8534400" algn="l"/>
          <a:tab pos="8983663" algn="l"/>
        </a:tabLst>
        <a:defRPr lang="it-IT" sz="4400">
          <a:solidFill>
            <a:srgbClr val="000000"/>
          </a:solidFill>
          <a:latin typeface="Calibri" pitchFamily="34"/>
          <a:ea typeface="Microsoft YaHei" pitchFamily="2"/>
        </a:defRPr>
      </a:lvl1pPr>
      <a:lvl2pPr algn="ctr" rtl="0" eaLnBrk="0" fontAlgn="base" hangingPunct="0">
        <a:spcBef>
          <a:spcPct val="0"/>
        </a:spcBef>
        <a:spcAft>
          <a:spcPct val="0"/>
        </a:spcAft>
        <a:tabLst>
          <a:tab pos="0" algn="l"/>
          <a:tab pos="447675" algn="l"/>
          <a:tab pos="896938" algn="l"/>
          <a:tab pos="1346200" algn="l"/>
          <a:tab pos="1795463" algn="l"/>
          <a:tab pos="2244725" algn="l"/>
          <a:tab pos="2693988" algn="l"/>
          <a:tab pos="3143250" algn="l"/>
          <a:tab pos="3592513" algn="l"/>
          <a:tab pos="4041775" algn="l"/>
          <a:tab pos="4491038" algn="l"/>
          <a:tab pos="4940300" algn="l"/>
          <a:tab pos="5389563" algn="l"/>
          <a:tab pos="5838825" algn="l"/>
          <a:tab pos="6288088" algn="l"/>
          <a:tab pos="6737350" algn="l"/>
          <a:tab pos="7186613" algn="l"/>
          <a:tab pos="7635875" algn="l"/>
          <a:tab pos="8085138" algn="l"/>
          <a:tab pos="8534400" algn="l"/>
          <a:tab pos="8983663" algn="l"/>
        </a:tabLst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tabLst>
          <a:tab pos="0" algn="l"/>
          <a:tab pos="447675" algn="l"/>
          <a:tab pos="896938" algn="l"/>
          <a:tab pos="1346200" algn="l"/>
          <a:tab pos="1795463" algn="l"/>
          <a:tab pos="2244725" algn="l"/>
          <a:tab pos="2693988" algn="l"/>
          <a:tab pos="3143250" algn="l"/>
          <a:tab pos="3592513" algn="l"/>
          <a:tab pos="4041775" algn="l"/>
          <a:tab pos="4491038" algn="l"/>
          <a:tab pos="4940300" algn="l"/>
          <a:tab pos="5389563" algn="l"/>
          <a:tab pos="5838825" algn="l"/>
          <a:tab pos="6288088" algn="l"/>
          <a:tab pos="6737350" algn="l"/>
          <a:tab pos="7186613" algn="l"/>
          <a:tab pos="7635875" algn="l"/>
          <a:tab pos="8085138" algn="l"/>
          <a:tab pos="8534400" algn="l"/>
          <a:tab pos="8983663" algn="l"/>
        </a:tabLst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tabLst>
          <a:tab pos="0" algn="l"/>
          <a:tab pos="447675" algn="l"/>
          <a:tab pos="896938" algn="l"/>
          <a:tab pos="1346200" algn="l"/>
          <a:tab pos="1795463" algn="l"/>
          <a:tab pos="2244725" algn="l"/>
          <a:tab pos="2693988" algn="l"/>
          <a:tab pos="3143250" algn="l"/>
          <a:tab pos="3592513" algn="l"/>
          <a:tab pos="4041775" algn="l"/>
          <a:tab pos="4491038" algn="l"/>
          <a:tab pos="4940300" algn="l"/>
          <a:tab pos="5389563" algn="l"/>
          <a:tab pos="5838825" algn="l"/>
          <a:tab pos="6288088" algn="l"/>
          <a:tab pos="6737350" algn="l"/>
          <a:tab pos="7186613" algn="l"/>
          <a:tab pos="7635875" algn="l"/>
          <a:tab pos="8085138" algn="l"/>
          <a:tab pos="8534400" algn="l"/>
          <a:tab pos="8983663" algn="l"/>
        </a:tabLst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tabLst>
          <a:tab pos="0" algn="l"/>
          <a:tab pos="447675" algn="l"/>
          <a:tab pos="896938" algn="l"/>
          <a:tab pos="1346200" algn="l"/>
          <a:tab pos="1795463" algn="l"/>
          <a:tab pos="2244725" algn="l"/>
          <a:tab pos="2693988" algn="l"/>
          <a:tab pos="3143250" algn="l"/>
          <a:tab pos="3592513" algn="l"/>
          <a:tab pos="4041775" algn="l"/>
          <a:tab pos="4491038" algn="l"/>
          <a:tab pos="4940300" algn="l"/>
          <a:tab pos="5389563" algn="l"/>
          <a:tab pos="5838825" algn="l"/>
          <a:tab pos="6288088" algn="l"/>
          <a:tab pos="6737350" algn="l"/>
          <a:tab pos="7186613" algn="l"/>
          <a:tab pos="7635875" algn="l"/>
          <a:tab pos="8085138" algn="l"/>
          <a:tab pos="8534400" algn="l"/>
          <a:tab pos="8983663" algn="l"/>
        </a:tabLst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tabLst>
          <a:tab pos="0" algn="l"/>
          <a:tab pos="447675" algn="l"/>
          <a:tab pos="896938" algn="l"/>
          <a:tab pos="1346200" algn="l"/>
          <a:tab pos="1795463" algn="l"/>
          <a:tab pos="2244725" algn="l"/>
          <a:tab pos="2693988" algn="l"/>
          <a:tab pos="3143250" algn="l"/>
          <a:tab pos="3592513" algn="l"/>
          <a:tab pos="4041775" algn="l"/>
          <a:tab pos="4491038" algn="l"/>
          <a:tab pos="4940300" algn="l"/>
          <a:tab pos="5389563" algn="l"/>
          <a:tab pos="5838825" algn="l"/>
          <a:tab pos="6288088" algn="l"/>
          <a:tab pos="6737350" algn="l"/>
          <a:tab pos="7186613" algn="l"/>
          <a:tab pos="7635875" algn="l"/>
          <a:tab pos="8085138" algn="l"/>
          <a:tab pos="8534400" algn="l"/>
          <a:tab pos="8983663" algn="l"/>
        </a:tabLst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tabLst>
          <a:tab pos="0" algn="l"/>
          <a:tab pos="447675" algn="l"/>
          <a:tab pos="896938" algn="l"/>
          <a:tab pos="1346200" algn="l"/>
          <a:tab pos="1795463" algn="l"/>
          <a:tab pos="2244725" algn="l"/>
          <a:tab pos="2693988" algn="l"/>
          <a:tab pos="3143250" algn="l"/>
          <a:tab pos="3592513" algn="l"/>
          <a:tab pos="4041775" algn="l"/>
          <a:tab pos="4491038" algn="l"/>
          <a:tab pos="4940300" algn="l"/>
          <a:tab pos="5389563" algn="l"/>
          <a:tab pos="5838825" algn="l"/>
          <a:tab pos="6288088" algn="l"/>
          <a:tab pos="6737350" algn="l"/>
          <a:tab pos="7186613" algn="l"/>
          <a:tab pos="7635875" algn="l"/>
          <a:tab pos="8085138" algn="l"/>
          <a:tab pos="8534400" algn="l"/>
          <a:tab pos="8983663" algn="l"/>
        </a:tabLst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tabLst>
          <a:tab pos="0" algn="l"/>
          <a:tab pos="447675" algn="l"/>
          <a:tab pos="896938" algn="l"/>
          <a:tab pos="1346200" algn="l"/>
          <a:tab pos="1795463" algn="l"/>
          <a:tab pos="2244725" algn="l"/>
          <a:tab pos="2693988" algn="l"/>
          <a:tab pos="3143250" algn="l"/>
          <a:tab pos="3592513" algn="l"/>
          <a:tab pos="4041775" algn="l"/>
          <a:tab pos="4491038" algn="l"/>
          <a:tab pos="4940300" algn="l"/>
          <a:tab pos="5389563" algn="l"/>
          <a:tab pos="5838825" algn="l"/>
          <a:tab pos="6288088" algn="l"/>
          <a:tab pos="6737350" algn="l"/>
          <a:tab pos="7186613" algn="l"/>
          <a:tab pos="7635875" algn="l"/>
          <a:tab pos="8085138" algn="l"/>
          <a:tab pos="8534400" algn="l"/>
          <a:tab pos="8983663" algn="l"/>
        </a:tabLst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tabLst>
          <a:tab pos="0" algn="l"/>
          <a:tab pos="447675" algn="l"/>
          <a:tab pos="896938" algn="l"/>
          <a:tab pos="1346200" algn="l"/>
          <a:tab pos="1795463" algn="l"/>
          <a:tab pos="2244725" algn="l"/>
          <a:tab pos="2693988" algn="l"/>
          <a:tab pos="3143250" algn="l"/>
          <a:tab pos="3592513" algn="l"/>
          <a:tab pos="4041775" algn="l"/>
          <a:tab pos="4491038" algn="l"/>
          <a:tab pos="4940300" algn="l"/>
          <a:tab pos="5389563" algn="l"/>
          <a:tab pos="5838825" algn="l"/>
          <a:tab pos="6288088" algn="l"/>
          <a:tab pos="6737350" algn="l"/>
          <a:tab pos="7186613" algn="l"/>
          <a:tab pos="7635875" algn="l"/>
          <a:tab pos="8085138" algn="l"/>
          <a:tab pos="8534400" algn="l"/>
          <a:tab pos="8983663" algn="l"/>
        </a:tabLst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9pPr>
    </p:titleStyle>
    <p:bodyStyle>
      <a:lvl1pPr marL="341313" indent="-341313" algn="l" rtl="0" eaLnBrk="0" fontAlgn="base" hangingPunct="0">
        <a:spcBef>
          <a:spcPts val="800"/>
        </a:spcBef>
        <a:spcAft>
          <a:spcPct val="0"/>
        </a:spcAft>
        <a:tabLst>
          <a:tab pos="341313" algn="l"/>
          <a:tab pos="447675" algn="l"/>
          <a:tab pos="896938" algn="l"/>
          <a:tab pos="1346200" algn="l"/>
          <a:tab pos="1795463" algn="l"/>
          <a:tab pos="2244725" algn="l"/>
          <a:tab pos="2693988" algn="l"/>
          <a:tab pos="3143250" algn="l"/>
          <a:tab pos="3592513" algn="l"/>
          <a:tab pos="4041775" algn="l"/>
          <a:tab pos="4491038" algn="l"/>
          <a:tab pos="4940300" algn="l"/>
          <a:tab pos="5389563" algn="l"/>
          <a:tab pos="5838825" algn="l"/>
          <a:tab pos="6288088" algn="l"/>
          <a:tab pos="6737350" algn="l"/>
          <a:tab pos="7186613" algn="l"/>
          <a:tab pos="7635875" algn="l"/>
          <a:tab pos="8085138" algn="l"/>
          <a:tab pos="8534400" algn="l"/>
          <a:tab pos="8983663" algn="l"/>
        </a:tabLst>
        <a:defRPr lang="it-IT" sz="3200">
          <a:solidFill>
            <a:srgbClr val="000000"/>
          </a:solidFill>
          <a:latin typeface="Calibri" pitchFamily="34"/>
          <a:ea typeface="Microsoft YaHei" pitchFamily="2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icrosoft YaHei" pitchFamily="34" charset="-122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Microsoft YaHei" pitchFamily="34" charset="-122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Microsoft YaHei" pitchFamily="34" charset="-122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Microsoft YaHei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custGeom>
            <a:avLst/>
            <a:gdLst>
              <a:gd name="T0" fmla="*/ 3886200 w 21600"/>
              <a:gd name="T1" fmla="*/ 0 h 21600"/>
              <a:gd name="T2" fmla="*/ 7772400 w 21600"/>
              <a:gd name="T3" fmla="*/ 734940 h 21600"/>
              <a:gd name="T4" fmla="*/ 3886200 w 21600"/>
              <a:gd name="T5" fmla="*/ 1469880 h 21600"/>
              <a:gd name="T6" fmla="*/ 0 w 21600"/>
              <a:gd name="T7" fmla="*/ 73494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b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Accademia della Crusca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15 febbraio 2017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>
              <a:solidFill>
                <a:srgbClr val="000000"/>
              </a:solidFill>
              <a:latin typeface="Calibri" pitchFamily="34" charset="0"/>
              <a:ea typeface="Microsoft YaHei" pitchFamily="34" charset="-122"/>
            </a:endParaRP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Lingua dei giovani,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linguaggi giovanili</a:t>
            </a:r>
          </a:p>
        </p:txBody>
      </p:sp>
      <p:sp>
        <p:nvSpPr>
          <p:cNvPr id="15362" name="Text Box 2"/>
          <p:cNvSpPr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custGeom>
            <a:avLst/>
            <a:gdLst>
              <a:gd name="T0" fmla="*/ 3200400 w 21600"/>
              <a:gd name="T1" fmla="*/ 0 h 21600"/>
              <a:gd name="T2" fmla="*/ 6400799 w 21600"/>
              <a:gd name="T3" fmla="*/ 876240 h 21600"/>
              <a:gd name="T4" fmla="*/ 3200400 w 21600"/>
              <a:gd name="T5" fmla="*/ 1752479 h 21600"/>
              <a:gd name="T6" fmla="*/ 0 w 21600"/>
              <a:gd name="T7" fmla="*/ 87624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3200">
                <a:solidFill>
                  <a:srgbClr val="898989"/>
                </a:solidFill>
                <a:latin typeface="Calibri" pitchFamily="34" charset="0"/>
                <a:ea typeface="Microsoft YaHei" pitchFamily="34" charset="-122"/>
              </a:rPr>
              <a:t>Lorenzo Coveri</a:t>
            </a:r>
          </a:p>
          <a:p>
            <a:pPr algn="ctr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3200">
                <a:solidFill>
                  <a:srgbClr val="898989"/>
                </a:solidFill>
                <a:latin typeface="Calibri" pitchFamily="34" charset="0"/>
                <a:ea typeface="Microsoft YaHei" pitchFamily="34" charset="-122"/>
              </a:rPr>
              <a:t>(Università di Genova)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1. Lingua dei giovani e linguaggi giovanili (LG): àmbito e definizioni</a:t>
            </a:r>
          </a:p>
        </p:txBody>
      </p:sp>
      <p:sp>
        <p:nvSpPr>
          <p:cNvPr id="17410" name="Text Box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2262960 h 21600"/>
              <a:gd name="T4" fmla="*/ 4114800 w 21600"/>
              <a:gd name="T5" fmla="*/ 4525920 h 21600"/>
              <a:gd name="T6" fmla="*/ 0 w 21600"/>
              <a:gd name="T7" fmla="*/ 226296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8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Il linguaggio giovanile (LG) è una varietà di lingua impiegata, in maniera più o meno costante e più o meno cosciente, da adolescenti e postadolescenti in situazioni di comunicazione (orale, scritta, trasmessa, mediata dal computer) tra coetanei all’interno del gruppo dei pari (</a:t>
            </a:r>
            <a:r>
              <a:rPr lang="it-IT" sz="28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peer group</a:t>
            </a:r>
            <a:r>
              <a:rPr lang="it-IT" sz="28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)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8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 [Coveri 2014]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2. Fonti remote e fonti prossime dei LG</a:t>
            </a:r>
          </a:p>
        </p:txBody>
      </p:sp>
      <p:sp>
        <p:nvSpPr>
          <p:cNvPr id="19458" name="Text Box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2262960 h 21600"/>
              <a:gd name="T4" fmla="*/ 4114800 w 21600"/>
              <a:gd name="T5" fmla="*/ 4525920 h 21600"/>
              <a:gd name="T6" fmla="*/ 0 w 21600"/>
              <a:gd name="T7" fmla="*/ 226296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lnSpc>
                <a:spcPct val="9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 b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Fonti letterarie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: trad. di Salinger, Burgess, Queneau; Simonetta, Brizzi, Mastrocola, Culicchia, Caliceti, Santacroce, Tondelli, Ballestra, Campo, Nove, Ammaniti, Bendotti, Pellegrini</a:t>
            </a:r>
          </a:p>
          <a:p>
            <a:pPr>
              <a:lnSpc>
                <a:spcPct val="9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 b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Mass media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: stampa periodica giovanile (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Paninaro, Cioè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), cinema (Verdone, Troisi, Calà), radio, televisione (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Drive in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), canzone (Elio e le storie tese, 883), fumetto e graphic novel</a:t>
            </a:r>
          </a:p>
          <a:p>
            <a:pPr>
              <a:lnSpc>
                <a:spcPct val="9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 b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New media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: chat, IMS, MMS, SMS, blog, forum, mail, social media (Facebook, Twitter, Whatsapp) (neoepistolarità, scritturalità)</a:t>
            </a:r>
          </a:p>
          <a:p>
            <a:pPr>
              <a:lnSpc>
                <a:spcPct val="9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 b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Scritture esposte</a:t>
            </a:r>
          </a:p>
          <a:p>
            <a:pPr>
              <a:lnSpc>
                <a:spcPct val="9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[Ambrogio-Casalegno 2004]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3. Storia e storicità dei LG</a:t>
            </a:r>
          </a:p>
        </p:txBody>
      </p:sp>
      <p:sp>
        <p:nvSpPr>
          <p:cNvPr id="21506" name="Text Box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2262960 h 21600"/>
              <a:gd name="T4" fmla="*/ 4114800 w 21600"/>
              <a:gd name="T5" fmla="*/ 4525920 h 21600"/>
              <a:gd name="T6" fmla="*/ 0 w 21600"/>
              <a:gd name="T7" fmla="*/ 226296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 b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Periodizzazione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: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a) Pre-Sessantotto: gergo studentesco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b) Sessantotto: linguaggio politico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c) Settantasette e oltre: ritorno del “privato”, “riflusso”, “parlare di sé”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d) anni Ottanta e oltre: moltiplicarsi dei gruppi: i “paninari”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e) anni Zero e oltre: il trionfo dei social media</a:t>
            </a: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4. Natura sociolinguistica e natura linguistica dei LG</a:t>
            </a:r>
          </a:p>
        </p:txBody>
      </p:sp>
      <p:sp>
        <p:nvSpPr>
          <p:cNvPr id="23554" name="Text Box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2262960 h 21600"/>
              <a:gd name="T4" fmla="*/ 4114800 w 21600"/>
              <a:gd name="T5" fmla="*/ 4525920 h 21600"/>
              <a:gd name="T6" fmla="*/ 0 w 21600"/>
              <a:gd name="T7" fmla="*/ 226296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Collocazione di LG tra le varietà del repertorio linguistico italiano (diastratìa, diafasìa, tematica)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Rapporto con i gerghi storici e moderni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Funzioni del LG: criptica, contestativa (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antilanguage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), identitaria, espressiva, ludica</a:t>
            </a: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5. Aspetti lessicali e di semantica lessicale dei LG</a:t>
            </a:r>
          </a:p>
        </p:txBody>
      </p:sp>
      <p:sp>
        <p:nvSpPr>
          <p:cNvPr id="3" name="Text Box 2"/>
          <p:cNvSpPr/>
          <p:nvPr/>
        </p:nvSpPr>
        <p:spPr>
          <a:xfrm>
            <a:off x="457200" y="1600200"/>
            <a:ext cx="8229600" cy="452596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6800" rIns="90000" bIns="46800"/>
          <a:lstStyle/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Parole di lunga durata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incavolarsi, carrozzeria, tipo, dare buca, filarino, infognarsi, cuccare, figo, figata, gasato, ganzo, gaggio, imbranato, pacco, stangare, sgamare; da dio, favoloso, mitico, stupendo, megagalattico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(iperboli);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allucinante, pazzesco, bestiale, pauroso, (da) paura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(antifrasi)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Innovazioni lessicali e semantiche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bidet, bolide, lima, cozza, tonno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(metafore);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ferro, manico, osram, centrino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(metonimie);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aladino, mandrake, meningi, pina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(antonomasie)</a:t>
            </a:r>
          </a:p>
          <a:p>
            <a:pPr marL="341280" indent="-341280" fontAlgn="auto">
              <a:spcBef>
                <a:spcPts val="598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400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6. Componenti del lessico dei LG</a:t>
            </a:r>
          </a:p>
        </p:txBody>
      </p:sp>
      <p:sp>
        <p:nvSpPr>
          <p:cNvPr id="27650" name="Text Box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2262960 h 21600"/>
              <a:gd name="T4" fmla="*/ 4114800 w 21600"/>
              <a:gd name="T5" fmla="*/ 4525920 h 21600"/>
              <a:gd name="T6" fmla="*/ 0 w 21600"/>
              <a:gd name="T7" fmla="*/ 226296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8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a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) una base di italiano colloquiale, informale e scherzoso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b) uno strato dialettale e regionale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c) una quota di forestierismi, pseudoforestierismi e internazionalismi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d) un apporto di linguaggi settoriali o speciali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e) un settore proveniente dai mass media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f)  un apporto di gergalismi di lunga durata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g) un'aggiunta di gergalismi di breve durata, di neologismi e di voci effimere</a:t>
            </a:r>
          </a:p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[Sobrero 1992, Cortelazzo 2010]</a:t>
            </a: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6.a) italiano colloquiale, informale, scherzoso</a:t>
            </a:r>
          </a:p>
        </p:txBody>
      </p:sp>
      <p:sp>
        <p:nvSpPr>
          <p:cNvPr id="29698" name="Text Box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2262960 h 21600"/>
              <a:gd name="T4" fmla="*/ 4114800 w 21600"/>
              <a:gd name="T5" fmla="*/ 4525920 h 21600"/>
              <a:gd name="T6" fmla="*/ 0 w 21600"/>
              <a:gd name="T7" fmla="*/ 226296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Essere fuori (di testa), essere nel pallone, di brutto, alè, alla grande, fricchettaro, casinaro, paninaro, panchinaro, rappettaro 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(v. oltre); 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incazzoso, merdoso, pizzoso 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(v. oltre);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bestiale, cagare, casino, scoppiato, fottuto, goduria, imboscarsi, sciroppare</a:t>
            </a: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6. b) dialettismi, regionalismi, localismi</a:t>
            </a:r>
          </a:p>
        </p:txBody>
      </p:sp>
      <p:sp>
        <p:nvSpPr>
          <p:cNvPr id="3" name="Text Box 2"/>
          <p:cNvSpPr/>
          <p:nvPr/>
        </p:nvSpPr>
        <p:spPr>
          <a:xfrm>
            <a:off x="457200" y="1600200"/>
            <a:ext cx="8229600" cy="452596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6800" rIns="90000" bIns="46800"/>
          <a:lstStyle/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lastimare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 (sic.),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calarsi, ingrippato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(nap.),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arrapato , bono, bambascione, figo, frocio, racchia, pischella, scorfano, sorca, zinne , battere i pezzi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(rom.),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mona, ciapà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(ven.),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bulacco, spegetti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 (gen.)</a:t>
            </a:r>
          </a:p>
          <a:p>
            <a:pPr marL="341280" indent="-341280" fontAlgn="auto">
              <a:spcBef>
                <a:spcPts val="598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400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Code switching, code mixing, code tagging</a:t>
            </a: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6. c) forestierismi, pseudoforestierismi, internazionalismi</a:t>
            </a:r>
          </a:p>
        </p:txBody>
      </p:sp>
      <p:sp>
        <p:nvSpPr>
          <p:cNvPr id="3" name="Text Box 2"/>
          <p:cNvSpPr/>
          <p:nvPr/>
        </p:nvSpPr>
        <p:spPr>
          <a:xfrm>
            <a:off x="457200" y="1600200"/>
            <a:ext cx="8229600" cy="452596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6800" rIns="90000" bIns="46800"/>
          <a:lstStyle/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Anglismi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branding, down, dreadlocks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(prestiti integrali);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sniffo, pista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 (calchi o adattamenti);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city, parents, boy, brother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(calchi scherzosi);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arrapescion, tentacolescion, modulescion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(pseudoanglismi scherzosi)</a:t>
            </a:r>
          </a:p>
          <a:p>
            <a:pPr marL="341280" indent="-341280" fontAlgn="auto">
              <a:spcBef>
                <a:spcPts val="598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400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Ispanismi e ispanoamericanismi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chico, puta, no tengo dinero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,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vamos alla playa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(prestiti integrali);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los cinghios, los trucidos, drugatero, mutandero, cucador, trombador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(pseudoispanismi scherzosi)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scialla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6. d) linguaggi settoriali o speciali</a:t>
            </a:r>
          </a:p>
        </p:txBody>
      </p:sp>
      <p:sp>
        <p:nvSpPr>
          <p:cNvPr id="35842" name="Text Box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2262960 h 21600"/>
              <a:gd name="T4" fmla="*/ 4114800 w 21600"/>
              <a:gd name="T5" fmla="*/ 4525920 h 21600"/>
              <a:gd name="T6" fmla="*/ 0 w 21600"/>
              <a:gd name="T7" fmla="*/ 226296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(medicina)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sclerare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,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farsi una flebo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; (informatica)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un bit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,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my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data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; (sport)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marcare</a:t>
            </a: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1"/>
          <p:cNvSpPr>
            <a:spLocks noChangeArrowheads="1"/>
          </p:cNvSpPr>
          <p:nvPr/>
        </p:nvSpPr>
        <p:spPr bwMode="auto">
          <a:xfrm>
            <a:off x="457200" y="863600"/>
            <a:ext cx="8229600" cy="287338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143640 h 21600"/>
              <a:gd name="T4" fmla="*/ 4114800 w 21600"/>
              <a:gd name="T5" fmla="*/ 287280 h 21600"/>
              <a:gd name="T6" fmla="*/ 0 w 21600"/>
              <a:gd name="T7" fmla="*/ 14364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6. e) linguaggi dei mass media</a:t>
            </a:r>
            <a:b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</a:b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/>
            </a:r>
            <a:b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</a:br>
            <a:endParaRPr lang="it-IT" sz="4400">
              <a:solidFill>
                <a:srgbClr val="000000"/>
              </a:solidFill>
              <a:latin typeface="Calibri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6. f) gergalismi di lunga e breve durata</a:t>
            </a:r>
          </a:p>
        </p:txBody>
      </p:sp>
      <p:sp>
        <p:nvSpPr>
          <p:cNvPr id="39938" name="Text Box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2262960 h 21600"/>
              <a:gd name="T4" fmla="*/ 4114800 w 21600"/>
              <a:gd name="T5" fmla="*/ 4525920 h 21600"/>
              <a:gd name="T6" fmla="*/ 0 w 21600"/>
              <a:gd name="T7" fmla="*/ 226296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8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32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ciospa, ciuffare, lumare, caramba, alzare</a:t>
            </a:r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7. Deformazioni del significante</a:t>
            </a:r>
          </a:p>
        </p:txBody>
      </p:sp>
      <p:sp>
        <p:nvSpPr>
          <p:cNvPr id="41986" name="Text Box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2262960 h 21600"/>
              <a:gd name="T4" fmla="*/ 4114800 w 21600"/>
              <a:gd name="T5" fmla="*/ 4525920 h 21600"/>
              <a:gd name="T6" fmla="*/ 0 w 21600"/>
              <a:gd name="T7" fmla="*/ 226296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 b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Scorciamenti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: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ami, arterio, cellu, chisse, chìssene, stasse, raga, siga, pome, stica, prof; mella, sore 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(aferesi);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Vale, Ale, Sabi, Sabri, Cami; Piti, Cone 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(onomastica e toponomastica);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PPC, CBCR, CTM 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(sigle e acronimi)</a:t>
            </a: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8. Formazione delle parole</a:t>
            </a:r>
          </a:p>
        </p:txBody>
      </p:sp>
      <p:sp>
        <p:nvSpPr>
          <p:cNvPr id="3" name="Text Box 2"/>
          <p:cNvSpPr/>
          <p:nvPr/>
        </p:nvSpPr>
        <p:spPr>
          <a:xfrm>
            <a:off x="457200" y="1600200"/>
            <a:ext cx="8229600" cy="452596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6800" rIns="90000" bIns="46800"/>
          <a:lstStyle/>
          <a:p>
            <a:pPr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2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Suffisso</a:t>
            </a:r>
            <a:r>
              <a:rPr lang="it-IT" sz="22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 </a:t>
            </a:r>
            <a:r>
              <a:rPr lang="it-IT" sz="22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–</a:t>
            </a:r>
            <a:r>
              <a:rPr lang="it-IT" sz="2200" b="1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oso</a:t>
            </a:r>
            <a:r>
              <a:rPr lang="it-IT" sz="22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</a:t>
            </a:r>
            <a:r>
              <a:rPr lang="it-IT" sz="22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palloso, casinoso, incazzoso, comodoso, fancazzoso, figoso, galloso, menoso, paccoso, sballoso, scialloso, stiloso</a:t>
            </a:r>
          </a:p>
          <a:p>
            <a:pPr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2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Suffisso</a:t>
            </a:r>
            <a:r>
              <a:rPr lang="it-IT" sz="2200" b="1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 – uso</a:t>
            </a:r>
            <a:r>
              <a:rPr lang="it-IT" sz="22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spacchiuso, rappuso, fetuso,  rockuso</a:t>
            </a:r>
            <a:r>
              <a:rPr lang="it-IT" sz="22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[ Cortinovis-Miola 2009]</a:t>
            </a:r>
          </a:p>
          <a:p>
            <a:pPr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2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Suffisso –</a:t>
            </a:r>
            <a:r>
              <a:rPr lang="it-IT" sz="2200" b="1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aro</a:t>
            </a:r>
            <a:r>
              <a:rPr lang="it-IT" sz="22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paninaro, camuffaro, cazzaro, paccaro, punkettaro, rocchettaro</a:t>
            </a:r>
          </a:p>
          <a:p>
            <a:pPr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2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Suffisso –</a:t>
            </a:r>
            <a:r>
              <a:rPr lang="it-IT" sz="2200" b="1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ame</a:t>
            </a:r>
            <a:r>
              <a:rPr lang="it-IT" sz="22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, </a:t>
            </a:r>
            <a:r>
              <a:rPr lang="it-IT" sz="2200" b="1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-umo</a:t>
            </a:r>
            <a:r>
              <a:rPr lang="it-IT" sz="22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</a:t>
            </a:r>
            <a:r>
              <a:rPr lang="it-IT" sz="22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parentame </a:t>
            </a:r>
            <a:r>
              <a:rPr lang="it-IT" sz="22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[Poletto-Penello 2006]</a:t>
            </a:r>
          </a:p>
          <a:p>
            <a:pPr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2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Suffissi parassitari</a:t>
            </a:r>
            <a:r>
              <a:rPr lang="it-IT" sz="22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</a:t>
            </a:r>
            <a:r>
              <a:rPr lang="it-IT" sz="22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profio, zuccherdosa, eleganziore</a:t>
            </a:r>
          </a:p>
          <a:p>
            <a:pPr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2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Composti</a:t>
            </a:r>
            <a:r>
              <a:rPr lang="it-IT" sz="22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</a:t>
            </a:r>
            <a:r>
              <a:rPr lang="it-IT" sz="22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megalibidine, megasballoso, megaspinellata</a:t>
            </a:r>
          </a:p>
          <a:p>
            <a:pPr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200" b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Prefissoidi</a:t>
            </a:r>
            <a:r>
              <a:rPr lang="it-IT" sz="22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: </a:t>
            </a:r>
            <a:r>
              <a:rPr lang="it-IT" sz="22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mega, super</a:t>
            </a:r>
          </a:p>
          <a:p>
            <a:pPr marL="341280" indent="-341280"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200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  <a:p>
            <a:pPr marL="341280" indent="-341280"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200" b="1" i="1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  <a:p>
            <a:pPr marL="341280" indent="-341280"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200" i="1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  <a:p>
            <a:pPr marL="341280" indent="-341280"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r>
              <a:rPr lang="it-IT" sz="22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     </a:t>
            </a:r>
          </a:p>
          <a:p>
            <a:pPr marL="341280" indent="-341280"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200" i="1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  <a:p>
            <a:pPr marL="341280" indent="-341280"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200" i="1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  <a:p>
            <a:pPr marL="341280" indent="-341280" fontAlgn="auto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200" i="1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9. Tratti del parlato nei LG</a:t>
            </a:r>
          </a:p>
        </p:txBody>
      </p:sp>
      <p:sp>
        <p:nvSpPr>
          <p:cNvPr id="3" name="Text Box 2"/>
          <p:cNvSpPr/>
          <p:nvPr/>
        </p:nvSpPr>
        <p:spPr>
          <a:xfrm>
            <a:off x="457200" y="1600200"/>
            <a:ext cx="8229600" cy="452596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6800" rIns="90000" bIns="46800"/>
          <a:lstStyle/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false partenze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anacoluti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che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polivalente: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col braccio che mi usciva sangue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dislocazioni: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ma la casa l’hai iniziata a farla? Subito l’hanno guardato l ‘anello</a:t>
            </a:r>
          </a:p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indicativo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pro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 congiuntivo (con controesempi in enunciati più formali)</a:t>
            </a:r>
          </a:p>
          <a:p>
            <a:pPr marL="341280" indent="-341280" fontAlgn="auto">
              <a:spcBef>
                <a:spcPts val="598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400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  <a:p>
            <a:pPr marL="341280" indent="-341280" fontAlgn="auto">
              <a:spcBef>
                <a:spcPts val="598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400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  <a:p>
            <a:pPr fontAlgn="auto"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[Rati 2013]</a:t>
            </a:r>
          </a:p>
          <a:p>
            <a:pPr marL="341280" indent="-341280" fontAlgn="auto">
              <a:spcBef>
                <a:spcPts val="598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400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10.  LG nei social media</a:t>
            </a:r>
          </a:p>
        </p:txBody>
      </p:sp>
      <p:sp>
        <p:nvSpPr>
          <p:cNvPr id="3" name="Text Box 2"/>
          <p:cNvSpPr/>
          <p:nvPr/>
        </p:nvSpPr>
        <p:spPr>
          <a:xfrm>
            <a:off x="457200" y="1600200"/>
            <a:ext cx="8229600" cy="452596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6800" rIns="90000" bIns="46800"/>
          <a:lstStyle/>
          <a:p>
            <a:pPr fontAlgn="auto">
              <a:lnSpc>
                <a:spcPct val="9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a) informalità: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Ciao bella donna…per domani sera un ape?</a:t>
            </a:r>
          </a:p>
          <a:p>
            <a:pPr fontAlgn="auto">
              <a:lnSpc>
                <a:spcPct val="9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b) cripticità: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Kio :-)</a:t>
            </a:r>
          </a:p>
          <a:p>
            <a:pPr fontAlgn="auto">
              <a:lnSpc>
                <a:spcPct val="9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c) tachigrafie: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cmq, xkè, grz, doma, msg</a:t>
            </a:r>
          </a:p>
          <a:p>
            <a:pPr fontAlgn="auto">
              <a:lnSpc>
                <a:spcPct val="9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d) commistioni con inglese e dialetti: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tenkiù verimacc; andove sei finita?</a:t>
            </a:r>
          </a:p>
          <a:p>
            <a:pPr fontAlgn="auto">
              <a:lnSpc>
                <a:spcPct val="9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e) componente ludica: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lo stessooooo! </a:t>
            </a: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, emoticons, emoji</a:t>
            </a:r>
          </a:p>
          <a:p>
            <a:pPr fontAlgn="auto">
              <a:lnSpc>
                <a:spcPct val="9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f) disfemismi e coprolalìa: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che palle, in culo alla balena, oggi cazzi mazzi e palestra</a:t>
            </a:r>
          </a:p>
          <a:p>
            <a:pPr fontAlgn="auto">
              <a:lnSpc>
                <a:spcPct val="9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g) errori: </a:t>
            </a:r>
            <a:r>
              <a:rPr lang="it-IT" sz="2400" i="1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bella nmtizia, per l’esattazza</a:t>
            </a:r>
          </a:p>
          <a:p>
            <a:pPr marL="341280" indent="-341280" fontAlgn="auto">
              <a:lnSpc>
                <a:spcPct val="90000"/>
              </a:lnSpc>
              <a:spcBef>
                <a:spcPts val="598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endParaRPr lang="it-IT" sz="2400">
              <a:solidFill>
                <a:srgbClr val="000000"/>
              </a:solidFill>
              <a:latin typeface="Calibri" pitchFamily="34"/>
              <a:ea typeface="Microsoft YaHei" pitchFamily="2"/>
              <a:cs typeface="Microsoft YaHei" pitchFamily="2"/>
            </a:endParaRPr>
          </a:p>
          <a:p>
            <a:pPr marL="341280" indent="-341280" fontAlgn="auto">
              <a:lnSpc>
                <a:spcPct val="90000"/>
              </a:lnSpc>
              <a:spcBef>
                <a:spcPts val="598"/>
              </a:spcBef>
              <a:spcAft>
                <a:spcPts val="0"/>
              </a:spcAft>
              <a:tabLst>
                <a:tab pos="341280" algn="l"/>
                <a:tab pos="790199" algn="l"/>
                <a:tab pos="1239479" algn="l"/>
                <a:tab pos="1688760" algn="l"/>
                <a:tab pos="2138040" algn="l"/>
                <a:tab pos="2587320" algn="l"/>
                <a:tab pos="3036600" algn="l"/>
                <a:tab pos="3485880" algn="l"/>
                <a:tab pos="3935160" algn="l"/>
                <a:tab pos="4384439" algn="l"/>
                <a:tab pos="4833720" algn="l"/>
                <a:tab pos="5282999" algn="l"/>
                <a:tab pos="5732280" algn="l"/>
                <a:tab pos="6181560" algn="l"/>
                <a:tab pos="6630840" algn="l"/>
                <a:tab pos="7080120" algn="l"/>
                <a:tab pos="7529400" algn="l"/>
                <a:tab pos="7978680" algn="l"/>
                <a:tab pos="8427959" algn="l"/>
                <a:tab pos="8877240" algn="l"/>
                <a:tab pos="9326520" algn="l"/>
              </a:tabLst>
              <a:defRPr/>
            </a:pPr>
            <a:r>
              <a:rPr lang="it-IT" sz="2400">
                <a:solidFill>
                  <a:srgbClr val="000000"/>
                </a:solidFill>
                <a:latin typeface="Calibri" pitchFamily="34"/>
                <a:ea typeface="Microsoft YaHei" pitchFamily="2"/>
                <a:cs typeface="Microsoft YaHei" pitchFamily="2"/>
              </a:rPr>
              <a:t>[Gheno 2010]</a:t>
            </a: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ext Box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571500 h 21600"/>
              <a:gd name="T4" fmla="*/ 4114800 w 21600"/>
              <a:gd name="T5" fmla="*/ 1143000 h 21600"/>
              <a:gd name="T6" fmla="*/ 0 w 21600"/>
              <a:gd name="T7" fmla="*/ 57150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11. LG e lingua comune</a:t>
            </a:r>
          </a:p>
        </p:txBody>
      </p:sp>
      <p:sp>
        <p:nvSpPr>
          <p:cNvPr id="50178" name="Text Box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4114800 w 21600"/>
              <a:gd name="T1" fmla="*/ 0 h 21600"/>
              <a:gd name="T2" fmla="*/ 8229600 w 21600"/>
              <a:gd name="T3" fmla="*/ 2262960 h 21600"/>
              <a:gd name="T4" fmla="*/ 4114800 w 21600"/>
              <a:gd name="T5" fmla="*/ 4525920 h 21600"/>
              <a:gd name="T6" fmla="*/ 0 w 21600"/>
              <a:gd name="T7" fmla="*/ 226296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Beccare, bestiale, casino, cazzo, cesso, frana, gasato, goduria, imbranato, impestato, bestiale, pazzesco, allucinante, pizza, sciropparsi, allupato, cannare, libidine, schizzare, allungarsi, alzare, spaccare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; </a:t>
            </a:r>
            <a:r>
              <a:rPr lang="it-IT" sz="2400" i="1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da matti, fuori di testa, al brucio, alla grande, ma va’, tanta roba, presa bene </a:t>
            </a:r>
            <a:r>
              <a:rPr lang="it-IT" sz="24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rPr>
              <a:t>(fraseologia)</a:t>
            </a:r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Predefinit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759</Words>
  <Application>Microsoft Office PowerPoint</Application>
  <PresentationFormat>Presentazione su schermo (4:3)</PresentationFormat>
  <Paragraphs>91</Paragraphs>
  <Slides>18</Slides>
  <Notes>18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Modello struttura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3" baseType="lpstr">
      <vt:lpstr>Calibri</vt:lpstr>
      <vt:lpstr>Arial</vt:lpstr>
      <vt:lpstr>Microsoft YaHei</vt:lpstr>
      <vt:lpstr>Times New Roman</vt:lpstr>
      <vt:lpstr>Predefinito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Sul parlato (e sul trasmesso) giovanile italiano</dc:title>
  <dc:creator>lorcov</dc:creator>
  <cp:lastModifiedBy>Valeria Saura</cp:lastModifiedBy>
  <cp:revision>37</cp:revision>
  <dcterms:created xsi:type="dcterms:W3CDTF">2015-03-17T19:17:28Z</dcterms:created>
  <dcterms:modified xsi:type="dcterms:W3CDTF">2017-02-18T13:57:08Z</dcterms:modified>
</cp:coreProperties>
</file>